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T Fors Bold" charset="1" panose="020B0003030001020000"/>
      <p:regular r:id="rId21"/>
    </p:embeddedFont>
    <p:embeddedFont>
      <p:font typeface="TT Fors" charset="1" panose="020B0003030001020000"/>
      <p:regular r:id="rId22"/>
    </p:embeddedFont>
    <p:embeddedFont>
      <p:font typeface="Montserrat Bold" charset="1" panose="00000800000000000000"/>
      <p:regular r:id="rId23"/>
    </p:embeddedFont>
    <p:embeddedFont>
      <p:font typeface="Alice" charset="1" panose="00000500000000000000"/>
      <p:regular r:id="rId24"/>
    </p:embeddedFont>
    <p:embeddedFont>
      <p:font typeface="Playfair Display Bold" charset="1" panose="00000000000000000000"/>
      <p:regular r:id="rId25"/>
    </p:embeddedFont>
    <p:embeddedFont>
      <p:font typeface="Alice Bold" charset="1" panose="00000500000000000000"/>
      <p:regular r:id="rId26"/>
    </p:embeddedFont>
    <p:embeddedFont>
      <p:font typeface="Brittany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60167" y="5556048"/>
            <a:ext cx="6305519" cy="4356541"/>
          </a:xfrm>
          <a:custGeom>
            <a:avLst/>
            <a:gdLst/>
            <a:ahLst/>
            <a:cxnLst/>
            <a:rect r="r" b="b" t="t" l="l"/>
            <a:pathLst>
              <a:path h="4356541" w="6305519">
                <a:moveTo>
                  <a:pt x="0" y="0"/>
                </a:moveTo>
                <a:lnTo>
                  <a:pt x="6305519" y="0"/>
                </a:lnTo>
                <a:lnTo>
                  <a:pt x="6305519" y="4356540"/>
                </a:lnTo>
                <a:lnTo>
                  <a:pt x="0" y="4356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4101" y="5356352"/>
            <a:ext cx="11862415" cy="490369"/>
            <a:chOff x="0" y="0"/>
            <a:chExt cx="3124258" cy="1291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24258" cy="129151"/>
            </a:xfrm>
            <a:custGeom>
              <a:avLst/>
              <a:gdLst/>
              <a:ahLst/>
              <a:cxnLst/>
              <a:rect r="r" b="b" t="t" l="l"/>
              <a:pathLst>
                <a:path h="129151" w="3124258">
                  <a:moveTo>
                    <a:pt x="0" y="0"/>
                  </a:moveTo>
                  <a:lnTo>
                    <a:pt x="3124258" y="0"/>
                  </a:lnTo>
                  <a:lnTo>
                    <a:pt x="3124258" y="129151"/>
                  </a:lnTo>
                  <a:lnTo>
                    <a:pt x="0" y="129151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124258" cy="176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14289" y="6905497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7" y="0"/>
                </a:lnTo>
                <a:lnTo>
                  <a:pt x="2093517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173489" y="830263"/>
            <a:ext cx="106918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66553" y="830263"/>
            <a:ext cx="148166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TT Fors"/>
                <a:ea typeface="TT Fors"/>
                <a:cs typeface="TT Fors"/>
                <a:sym typeface="TT Fors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04576" y="830263"/>
            <a:ext cx="201670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TT Fors"/>
                <a:ea typeface="TT Fors"/>
                <a:cs typeface="TT Fors"/>
                <a:sym typeface="TT Fors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77634" y="830263"/>
            <a:ext cx="148166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TT Fors"/>
                <a:ea typeface="TT Fors"/>
                <a:cs typeface="TT Fors"/>
                <a:sym typeface="TT For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4101" y="345170"/>
            <a:ext cx="13833823" cy="556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66"/>
              </a:lnSpc>
            </a:pPr>
            <a:r>
              <a:rPr lang="en-US" sz="10866" spc="-325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Stock Trading &amp; Investment Performance Analytics System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4289" y="8151339"/>
            <a:ext cx="4841735" cy="52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3"/>
              </a:lnSpc>
              <a:spcBef>
                <a:spcPct val="0"/>
              </a:spcBef>
            </a:pPr>
            <a:r>
              <a:rPr lang="en-US" sz="2966">
                <a:solidFill>
                  <a:srgbClr val="4074BA"/>
                </a:solidFill>
                <a:latin typeface="Alice"/>
                <a:ea typeface="Alice"/>
                <a:cs typeface="Alice"/>
                <a:sym typeface="Alice"/>
              </a:rPr>
              <a:t>- Rayapudi Rithika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35566" y="2184745"/>
            <a:ext cx="11462625" cy="385539"/>
            <a:chOff x="0" y="0"/>
            <a:chExt cx="3499762" cy="1177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99762" cy="117713"/>
            </a:xfrm>
            <a:custGeom>
              <a:avLst/>
              <a:gdLst/>
              <a:ahLst/>
              <a:cxnLst/>
              <a:rect r="r" b="b" t="t" l="l"/>
              <a:pathLst>
                <a:path h="117713" w="3499762">
                  <a:moveTo>
                    <a:pt x="0" y="0"/>
                  </a:moveTo>
                  <a:lnTo>
                    <a:pt x="3499762" y="0"/>
                  </a:lnTo>
                  <a:lnTo>
                    <a:pt x="3499762" y="117713"/>
                  </a:lnTo>
                  <a:lnTo>
                    <a:pt x="0" y="117713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499762" cy="165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969919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77888"/>
            <a:ext cx="5010495" cy="7520443"/>
          </a:xfrm>
          <a:custGeom>
            <a:avLst/>
            <a:gdLst/>
            <a:ahLst/>
            <a:cxnLst/>
            <a:rect r="r" b="b" t="t" l="l"/>
            <a:pathLst>
              <a:path h="7520443" w="5010495">
                <a:moveTo>
                  <a:pt x="0" y="0"/>
                </a:moveTo>
                <a:lnTo>
                  <a:pt x="5010495" y="0"/>
                </a:lnTo>
                <a:lnTo>
                  <a:pt x="5010495" y="7520443"/>
                </a:lnTo>
                <a:lnTo>
                  <a:pt x="0" y="7520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77634" y="830263"/>
            <a:ext cx="148166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TT Fors"/>
                <a:ea typeface="TT Fors"/>
                <a:cs typeface="TT Fors"/>
                <a:sym typeface="TT Fors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78469" y="433581"/>
            <a:ext cx="11419722" cy="213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Gold Layer: </a:t>
            </a:r>
          </a:p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Analytical 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35566" y="3343736"/>
            <a:ext cx="11652434" cy="4363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7524" indent="-333762" lvl="1">
              <a:lnSpc>
                <a:spcPts val="4328"/>
              </a:lnSpc>
              <a:buFont typeface="Arial"/>
              <a:buChar char="•"/>
            </a:pP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Databricks notebooks are used for analytical transformations</a:t>
            </a:r>
          </a:p>
          <a:p>
            <a:pPr algn="just" marL="667524" indent="-333762" lvl="1">
              <a:lnSpc>
                <a:spcPts val="4328"/>
              </a:lnSpc>
              <a:buFont typeface="Arial"/>
              <a:buChar char="•"/>
            </a:pP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Aggregations and summaries are generated for:</a:t>
            </a:r>
          </a:p>
          <a:p>
            <a:pPr algn="just" marL="1335047" indent="-445016" lvl="2">
              <a:lnSpc>
                <a:spcPts val="4328"/>
              </a:lnSpc>
              <a:buFont typeface="Arial"/>
              <a:buChar char="⚬"/>
            </a:pP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Portfol</a:t>
            </a: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io performance</a:t>
            </a:r>
          </a:p>
          <a:p>
            <a:pPr algn="just" marL="1335047" indent="-445016" lvl="2">
              <a:lnSpc>
                <a:spcPts val="4328"/>
              </a:lnSpc>
              <a:buFont typeface="Arial"/>
              <a:buChar char="⚬"/>
            </a:pP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Stock-le</a:t>
            </a: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vel</a:t>
            </a: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 met</a:t>
            </a: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rics</a:t>
            </a:r>
          </a:p>
          <a:p>
            <a:pPr algn="just" marL="1335047" indent="-445016" lvl="2">
              <a:lnSpc>
                <a:spcPts val="4328"/>
              </a:lnSpc>
              <a:buFont typeface="Arial"/>
              <a:buChar char="⚬"/>
            </a:pP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Sub-sector perform</a:t>
            </a: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ance</a:t>
            </a:r>
          </a:p>
          <a:p>
            <a:pPr algn="just" marL="667524" indent="-333762" lvl="1">
              <a:lnSpc>
                <a:spcPts val="4328"/>
              </a:lnSpc>
              <a:buFont typeface="Arial"/>
              <a:buChar char="•"/>
            </a:pP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Gold-layer tables are optimized for reporting and dashboards</a:t>
            </a:r>
          </a:p>
          <a:p>
            <a:pPr algn="just" marL="667524" indent="-333762" lvl="1">
              <a:lnSpc>
                <a:spcPts val="4328"/>
              </a:lnSpc>
              <a:buFont typeface="Arial"/>
              <a:buChar char="•"/>
            </a:pP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Outputs serve as a single source of truth for visualization</a:t>
            </a:r>
          </a:p>
          <a:p>
            <a:pPr algn="just">
              <a:lnSpc>
                <a:spcPts val="4328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69625" y="2127351"/>
            <a:ext cx="7256101" cy="497676"/>
            <a:chOff x="0" y="0"/>
            <a:chExt cx="2215429" cy="151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5429" cy="151950"/>
            </a:xfrm>
            <a:custGeom>
              <a:avLst/>
              <a:gdLst/>
              <a:ahLst/>
              <a:cxnLst/>
              <a:rect r="r" b="b" t="t" l="l"/>
              <a:pathLst>
                <a:path h="151950" w="2215429">
                  <a:moveTo>
                    <a:pt x="0" y="0"/>
                  </a:moveTo>
                  <a:lnTo>
                    <a:pt x="2215429" y="0"/>
                  </a:lnTo>
                  <a:lnTo>
                    <a:pt x="2215429" y="151950"/>
                  </a:lnTo>
                  <a:lnTo>
                    <a:pt x="0" y="151950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15429" cy="199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4166" y="3166967"/>
            <a:ext cx="5797656" cy="4184854"/>
          </a:xfrm>
          <a:custGeom>
            <a:avLst/>
            <a:gdLst/>
            <a:ahLst/>
            <a:cxnLst/>
            <a:rect r="r" b="b" t="t" l="l"/>
            <a:pathLst>
              <a:path h="4184854" w="5797656">
                <a:moveTo>
                  <a:pt x="0" y="0"/>
                </a:moveTo>
                <a:lnTo>
                  <a:pt x="5797656" y="0"/>
                </a:lnTo>
                <a:lnTo>
                  <a:pt x="5797656" y="4184854"/>
                </a:lnTo>
                <a:lnTo>
                  <a:pt x="0" y="4184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69625" y="496432"/>
            <a:ext cx="7256101" cy="213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Visualization &amp; Reporting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969919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51822" y="3090767"/>
            <a:ext cx="11936178" cy="458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0313" indent="-350156" lvl="1">
              <a:lnSpc>
                <a:spcPts val="4541"/>
              </a:lnSpc>
              <a:buFont typeface="Arial"/>
              <a:buChar char="•"/>
            </a:pP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Power BI dashboards are built on gold-layer datasets</a:t>
            </a:r>
          </a:p>
          <a:p>
            <a:pPr algn="just" marL="700313" indent="-350156" lvl="1">
              <a:lnSpc>
                <a:spcPts val="4541"/>
              </a:lnSpc>
              <a:buFont typeface="Arial"/>
              <a:buChar char="•"/>
            </a:pP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Dashboards provide insights into:</a:t>
            </a:r>
          </a:p>
          <a:p>
            <a:pPr algn="just" marL="1400625" indent="-466875" lvl="2">
              <a:lnSpc>
                <a:spcPts val="4541"/>
              </a:lnSpc>
              <a:buFont typeface="Arial"/>
              <a:buChar char="⚬"/>
            </a:pP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St</a:t>
            </a: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ock trends and returns</a:t>
            </a:r>
          </a:p>
          <a:p>
            <a:pPr algn="just" marL="1400625" indent="-466875" lvl="2">
              <a:lnSpc>
                <a:spcPts val="4541"/>
              </a:lnSpc>
              <a:buFont typeface="Arial"/>
              <a:buChar char="⚬"/>
            </a:pP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Portfolio allocation and pe</a:t>
            </a: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rf</a:t>
            </a: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ormanc</a:t>
            </a: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e</a:t>
            </a:r>
          </a:p>
          <a:p>
            <a:pPr algn="just" marL="1400625" indent="-466875" lvl="2">
              <a:lnSpc>
                <a:spcPts val="4541"/>
              </a:lnSpc>
              <a:buFont typeface="Arial"/>
              <a:buChar char="⚬"/>
            </a:pP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Trading</a:t>
            </a: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 activity</a:t>
            </a:r>
          </a:p>
          <a:p>
            <a:pPr algn="just" marL="1400625" indent="-466875" lvl="2">
              <a:lnSpc>
                <a:spcPts val="4541"/>
              </a:lnSpc>
              <a:buFont typeface="Arial"/>
              <a:buChar char="⚬"/>
            </a:pP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Risk and market indicators</a:t>
            </a:r>
          </a:p>
          <a:p>
            <a:pPr algn="just" marL="700313" indent="-350156" lvl="1">
              <a:lnSpc>
                <a:spcPts val="4541"/>
              </a:lnSpc>
              <a:buFont typeface="Arial"/>
              <a:buChar char="•"/>
            </a:pP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Visuals are designed for clarity and business interpretation</a:t>
            </a:r>
          </a:p>
          <a:p>
            <a:pPr algn="just">
              <a:lnSpc>
                <a:spcPts val="4541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303762"/>
            <a:ext cx="7611539" cy="4262462"/>
          </a:xfrm>
          <a:custGeom>
            <a:avLst/>
            <a:gdLst/>
            <a:ahLst/>
            <a:cxnLst/>
            <a:rect r="r" b="b" t="t" l="l"/>
            <a:pathLst>
              <a:path h="4262462" w="7611539">
                <a:moveTo>
                  <a:pt x="0" y="0"/>
                </a:moveTo>
                <a:lnTo>
                  <a:pt x="7611539" y="0"/>
                </a:lnTo>
                <a:lnTo>
                  <a:pt x="7611539" y="4262462"/>
                </a:lnTo>
                <a:lnTo>
                  <a:pt x="0" y="4262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288000" y="9102238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51180" y="2305677"/>
            <a:ext cx="7608120" cy="4260547"/>
          </a:xfrm>
          <a:custGeom>
            <a:avLst/>
            <a:gdLst/>
            <a:ahLst/>
            <a:cxnLst/>
            <a:rect r="r" b="b" t="t" l="l"/>
            <a:pathLst>
              <a:path h="4260547" w="7608120">
                <a:moveTo>
                  <a:pt x="0" y="0"/>
                </a:moveTo>
                <a:lnTo>
                  <a:pt x="7608120" y="0"/>
                </a:lnTo>
                <a:lnTo>
                  <a:pt x="7608120" y="4260547"/>
                </a:lnTo>
                <a:lnTo>
                  <a:pt x="0" y="4260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15157" y="1155495"/>
            <a:ext cx="7256101" cy="497676"/>
            <a:chOff x="0" y="0"/>
            <a:chExt cx="2215429" cy="1519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15429" cy="151950"/>
            </a:xfrm>
            <a:custGeom>
              <a:avLst/>
              <a:gdLst/>
              <a:ahLst/>
              <a:cxnLst/>
              <a:rect r="r" b="b" t="t" l="l"/>
              <a:pathLst>
                <a:path h="151950" w="2215429">
                  <a:moveTo>
                    <a:pt x="0" y="0"/>
                  </a:moveTo>
                  <a:lnTo>
                    <a:pt x="2215429" y="0"/>
                  </a:lnTo>
                  <a:lnTo>
                    <a:pt x="2215429" y="151950"/>
                  </a:lnTo>
                  <a:lnTo>
                    <a:pt x="0" y="151950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215429" cy="199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15157" y="556629"/>
            <a:ext cx="7256101" cy="109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Dashboards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3254" y="7147249"/>
            <a:ext cx="8140746" cy="256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7"/>
              </a:lnSpc>
            </a:pPr>
            <a:r>
              <a:rPr lang="en-US" sz="2912">
                <a:solidFill>
                  <a:srgbClr val="262262"/>
                </a:solidFill>
                <a:latin typeface="Alice Bold"/>
                <a:ea typeface="Alice Bold"/>
                <a:cs typeface="Alice Bold"/>
                <a:sym typeface="Alice Bold"/>
              </a:rPr>
              <a:t>Stock Market Performance Overview</a:t>
            </a:r>
          </a:p>
          <a:p>
            <a:pPr algn="just">
              <a:lnSpc>
                <a:spcPts val="4077"/>
              </a:lnSpc>
            </a:pPr>
            <a:r>
              <a:rPr lang="en-US" sz="2912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Provides a consolidated view of stock price trends, cumulative returns, and trading activity across selected stocks to understand overall market behaviour.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51180" y="7134673"/>
            <a:ext cx="8140746" cy="256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7"/>
              </a:lnSpc>
            </a:pPr>
            <a:r>
              <a:rPr lang="en-US" sz="2912">
                <a:solidFill>
                  <a:srgbClr val="262262"/>
                </a:solidFill>
                <a:latin typeface="Alice Bold"/>
                <a:ea typeface="Alice Bold"/>
                <a:cs typeface="Alice Bold"/>
                <a:sym typeface="Alice Bold"/>
              </a:rPr>
              <a:t>Portfolio &amp; Trading Activity Analysis</a:t>
            </a:r>
          </a:p>
          <a:p>
            <a:pPr algn="just">
              <a:lnSpc>
                <a:spcPts val="4077"/>
              </a:lnSpc>
            </a:pPr>
            <a:r>
              <a:rPr lang="en-US" sz="2912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Analyzes portfolio allocation, buy vs sell distribution, and trading frequency to evaluate investment behavior and transaction patterns.</a:t>
            </a:r>
          </a:p>
          <a:p>
            <a:pPr algn="just">
              <a:lnSpc>
                <a:spcPts val="4077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5157" y="1155495"/>
            <a:ext cx="7256101" cy="497676"/>
            <a:chOff x="0" y="0"/>
            <a:chExt cx="2215429" cy="151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5429" cy="151950"/>
            </a:xfrm>
            <a:custGeom>
              <a:avLst/>
              <a:gdLst/>
              <a:ahLst/>
              <a:cxnLst/>
              <a:rect r="r" b="b" t="t" l="l"/>
              <a:pathLst>
                <a:path h="151950" w="2215429">
                  <a:moveTo>
                    <a:pt x="0" y="0"/>
                  </a:moveTo>
                  <a:lnTo>
                    <a:pt x="2215429" y="0"/>
                  </a:lnTo>
                  <a:lnTo>
                    <a:pt x="2215429" y="151950"/>
                  </a:lnTo>
                  <a:lnTo>
                    <a:pt x="0" y="151950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15429" cy="199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664713" y="2461248"/>
            <a:ext cx="7594587" cy="4262462"/>
          </a:xfrm>
          <a:custGeom>
            <a:avLst/>
            <a:gdLst/>
            <a:ahLst/>
            <a:cxnLst/>
            <a:rect r="r" b="b" t="t" l="l"/>
            <a:pathLst>
              <a:path h="4262462" w="7594587">
                <a:moveTo>
                  <a:pt x="0" y="0"/>
                </a:moveTo>
                <a:lnTo>
                  <a:pt x="7594587" y="0"/>
                </a:lnTo>
                <a:lnTo>
                  <a:pt x="7594587" y="4262462"/>
                </a:lnTo>
                <a:lnTo>
                  <a:pt x="0" y="4262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288000" y="9102238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9175" y="2461248"/>
            <a:ext cx="7611539" cy="4233918"/>
          </a:xfrm>
          <a:custGeom>
            <a:avLst/>
            <a:gdLst/>
            <a:ahLst/>
            <a:cxnLst/>
            <a:rect r="r" b="b" t="t" l="l"/>
            <a:pathLst>
              <a:path h="4233918" w="7611539">
                <a:moveTo>
                  <a:pt x="0" y="0"/>
                </a:moveTo>
                <a:lnTo>
                  <a:pt x="7611539" y="0"/>
                </a:lnTo>
                <a:lnTo>
                  <a:pt x="7611539" y="4233919"/>
                </a:lnTo>
                <a:lnTo>
                  <a:pt x="0" y="4233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5157" y="556629"/>
            <a:ext cx="7256101" cy="109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Dashboards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217705"/>
            <a:ext cx="8140746" cy="256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7"/>
              </a:lnSpc>
            </a:pPr>
            <a:r>
              <a:rPr lang="en-US" sz="2912">
                <a:solidFill>
                  <a:srgbClr val="262262"/>
                </a:solidFill>
                <a:latin typeface="Alice Bold"/>
                <a:ea typeface="Alice Bold"/>
                <a:cs typeface="Alice Bold"/>
                <a:sym typeface="Alice Bold"/>
              </a:rPr>
              <a:t>Profitability &amp; Portfolio Health</a:t>
            </a:r>
          </a:p>
          <a:p>
            <a:pPr algn="just">
              <a:lnSpc>
                <a:spcPts val="4077"/>
              </a:lnSpc>
            </a:pPr>
            <a:r>
              <a:rPr lang="en-US" sz="2912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Highlights portfolio profit or loss, invested versus market value trends, and overall portfolio health across stocks.</a:t>
            </a:r>
          </a:p>
          <a:p>
            <a:pPr algn="just">
              <a:lnSpc>
                <a:spcPts val="407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658350" y="7217705"/>
            <a:ext cx="8140746" cy="256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3"/>
              </a:lnSpc>
            </a:pPr>
            <a:r>
              <a:rPr lang="en-US" sz="2910">
                <a:solidFill>
                  <a:srgbClr val="262262"/>
                </a:solidFill>
                <a:latin typeface="Alice Bold"/>
                <a:ea typeface="Alice Bold"/>
                <a:cs typeface="Alice Bold"/>
                <a:sym typeface="Alice Bold"/>
              </a:rPr>
              <a:t>Risk &amp; Sub-Sector Performance Insights</a:t>
            </a:r>
          </a:p>
          <a:p>
            <a:pPr algn="just">
              <a:lnSpc>
                <a:spcPts val="4073"/>
              </a:lnSpc>
            </a:pPr>
            <a:r>
              <a:rPr lang="en-US" sz="29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Compares risk, return, and cumulative performance across sub-sectors to identify stable and high-risk investment areas</a:t>
            </a:r>
          </a:p>
          <a:p>
            <a:pPr algn="just">
              <a:lnSpc>
                <a:spcPts val="4073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3873" y="2308839"/>
            <a:ext cx="7842695" cy="414526"/>
            <a:chOff x="0" y="0"/>
            <a:chExt cx="2394528" cy="126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94527" cy="126563"/>
            </a:xfrm>
            <a:custGeom>
              <a:avLst/>
              <a:gdLst/>
              <a:ahLst/>
              <a:cxnLst/>
              <a:rect r="r" b="b" t="t" l="l"/>
              <a:pathLst>
                <a:path h="126563" w="2394527">
                  <a:moveTo>
                    <a:pt x="0" y="0"/>
                  </a:moveTo>
                  <a:lnTo>
                    <a:pt x="2394527" y="0"/>
                  </a:lnTo>
                  <a:lnTo>
                    <a:pt x="2394527" y="126563"/>
                  </a:lnTo>
                  <a:lnTo>
                    <a:pt x="0" y="126563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394528" cy="174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045906" y="2729827"/>
            <a:ext cx="6984919" cy="4597346"/>
          </a:xfrm>
          <a:custGeom>
            <a:avLst/>
            <a:gdLst/>
            <a:ahLst/>
            <a:cxnLst/>
            <a:rect r="r" b="b" t="t" l="l"/>
            <a:pathLst>
              <a:path h="4597346" w="6984919">
                <a:moveTo>
                  <a:pt x="0" y="0"/>
                </a:moveTo>
                <a:lnTo>
                  <a:pt x="6984919" y="0"/>
                </a:lnTo>
                <a:lnTo>
                  <a:pt x="6984919" y="4597346"/>
                </a:lnTo>
                <a:lnTo>
                  <a:pt x="0" y="4597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3873" y="593124"/>
            <a:ext cx="7698935" cy="213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Outcomes &amp; Key Learnings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5614" y="3245665"/>
            <a:ext cx="12845550" cy="5545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3667" indent="-376833" lvl="1">
              <a:lnSpc>
                <a:spcPts val="4887"/>
              </a:lnSpc>
              <a:buFont typeface="Arial"/>
              <a:buChar char="•"/>
            </a:pP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Built a complete automated stock analytics pipeline</a:t>
            </a:r>
          </a:p>
          <a:p>
            <a:pPr algn="just" marL="753667" indent="-376833" lvl="1">
              <a:lnSpc>
                <a:spcPts val="4887"/>
              </a:lnSpc>
              <a:buFont typeface="Arial"/>
              <a:buChar char="•"/>
            </a:pP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Applied real-world data engineering practices</a:t>
            </a:r>
          </a:p>
          <a:p>
            <a:pPr algn="just" marL="753667" indent="-376833" lvl="1">
              <a:lnSpc>
                <a:spcPts val="4887"/>
              </a:lnSpc>
              <a:buFont typeface="Arial"/>
              <a:buChar char="•"/>
            </a:pP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G</a:t>
            </a: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ained experience with:</a:t>
            </a:r>
          </a:p>
          <a:p>
            <a:pPr algn="just" marL="1507333" indent="-502444" lvl="2">
              <a:lnSpc>
                <a:spcPts val="4887"/>
              </a:lnSpc>
              <a:buFont typeface="Arial"/>
              <a:buChar char="⚬"/>
            </a:pP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Pandas time-series analysis</a:t>
            </a:r>
          </a:p>
          <a:p>
            <a:pPr algn="just" marL="1507333" indent="-502444" lvl="2">
              <a:lnSpc>
                <a:spcPts val="4887"/>
              </a:lnSpc>
              <a:buFont typeface="Arial"/>
              <a:buChar char="⚬"/>
            </a:pP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PySpar</a:t>
            </a: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k-based analytics</a:t>
            </a:r>
          </a:p>
          <a:p>
            <a:pPr algn="just" marL="1507333" indent="-502444" lvl="2">
              <a:lnSpc>
                <a:spcPts val="4887"/>
              </a:lnSpc>
              <a:buFont typeface="Arial"/>
              <a:buChar char="⚬"/>
            </a:pP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W</a:t>
            </a: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orkflow orchestration using Ai</a:t>
            </a: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rfl</a:t>
            </a: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ow</a:t>
            </a:r>
          </a:p>
          <a:p>
            <a:pPr algn="just" marL="1507333" indent="-502444" lvl="2">
              <a:lnSpc>
                <a:spcPts val="4887"/>
              </a:lnSpc>
              <a:buFont typeface="Arial"/>
              <a:buChar char="⚬"/>
            </a:pP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Business-fo</a:t>
            </a: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cused dashboarding</a:t>
            </a:r>
          </a:p>
          <a:p>
            <a:pPr algn="just" marL="753667" indent="-376833" lvl="1">
              <a:lnSpc>
                <a:spcPts val="4887"/>
              </a:lnSpc>
              <a:buFont typeface="Arial"/>
              <a:buChar char="•"/>
            </a:pP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The project reflects enterprise-grade analytics workflows</a:t>
            </a:r>
          </a:p>
          <a:p>
            <a:pPr algn="just">
              <a:lnSpc>
                <a:spcPts val="4887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12598" y="3152114"/>
            <a:ext cx="8062804" cy="217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74"/>
              </a:lnSpc>
              <a:spcBef>
                <a:spcPct val="0"/>
              </a:spcBef>
            </a:pPr>
            <a:r>
              <a:rPr lang="en-US" sz="12767">
                <a:solidFill>
                  <a:srgbClr val="262262"/>
                </a:solidFill>
                <a:latin typeface="Brittany"/>
                <a:ea typeface="Brittany"/>
                <a:cs typeface="Brittany"/>
                <a:sym typeface="Brittan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42678" y="2666447"/>
            <a:ext cx="6441510" cy="4954107"/>
          </a:xfrm>
          <a:custGeom>
            <a:avLst/>
            <a:gdLst/>
            <a:ahLst/>
            <a:cxnLst/>
            <a:rect r="r" b="b" t="t" l="l"/>
            <a:pathLst>
              <a:path h="4954107" w="6441510">
                <a:moveTo>
                  <a:pt x="0" y="0"/>
                </a:moveTo>
                <a:lnTo>
                  <a:pt x="6441510" y="0"/>
                </a:lnTo>
                <a:lnTo>
                  <a:pt x="6441510" y="4954106"/>
                </a:lnTo>
                <a:lnTo>
                  <a:pt x="0" y="4954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0912" y="2107888"/>
            <a:ext cx="4990405" cy="558558"/>
            <a:chOff x="0" y="0"/>
            <a:chExt cx="1523668" cy="170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3668" cy="170539"/>
            </a:xfrm>
            <a:custGeom>
              <a:avLst/>
              <a:gdLst/>
              <a:ahLst/>
              <a:cxnLst/>
              <a:rect r="r" b="b" t="t" l="l"/>
              <a:pathLst>
                <a:path h="170539" w="1523668">
                  <a:moveTo>
                    <a:pt x="0" y="0"/>
                  </a:moveTo>
                  <a:lnTo>
                    <a:pt x="1523668" y="0"/>
                  </a:lnTo>
                  <a:lnTo>
                    <a:pt x="1523668" y="170539"/>
                  </a:lnTo>
                  <a:lnTo>
                    <a:pt x="0" y="170539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523668" cy="218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9665" y="9102238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7" y="0"/>
                </a:lnTo>
                <a:lnTo>
                  <a:pt x="2093517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13137" y="600828"/>
            <a:ext cx="8230863" cy="2110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5"/>
              </a:lnSpc>
            </a:pPr>
            <a:r>
              <a:rPr lang="en-US" sz="8125" spc="-243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4156" y="3206596"/>
            <a:ext cx="10515207" cy="605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9404" indent="-309702" lvl="1">
              <a:lnSpc>
                <a:spcPts val="4016"/>
              </a:lnSpc>
              <a:buFont typeface="Arial"/>
              <a:buChar char="•"/>
            </a:pPr>
            <a:r>
              <a:rPr lang="en-US" sz="286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This project focuses on building an automated analytics system for stock market and portfolio data</a:t>
            </a:r>
          </a:p>
          <a:p>
            <a:pPr algn="just" marL="619404" indent="-309702" lvl="1">
              <a:lnSpc>
                <a:spcPts val="4016"/>
              </a:lnSpc>
              <a:buFont typeface="Arial"/>
              <a:buChar char="•"/>
            </a:pPr>
            <a:r>
              <a:rPr lang="en-US" sz="286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The system processes raw stock prices and trading transactions into analytics-ready insights</a:t>
            </a:r>
          </a:p>
          <a:p>
            <a:pPr algn="just" marL="619404" indent="-309702" lvl="1">
              <a:lnSpc>
                <a:spcPts val="4016"/>
              </a:lnSpc>
              <a:buFont typeface="Arial"/>
              <a:buChar char="•"/>
            </a:pPr>
            <a:r>
              <a:rPr lang="en-US" sz="286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Emphasis is placed on:</a:t>
            </a:r>
          </a:p>
          <a:p>
            <a:pPr algn="just" marL="1238807" indent="-412936" lvl="2">
              <a:lnSpc>
                <a:spcPts val="4016"/>
              </a:lnSpc>
              <a:buFont typeface="Arial"/>
              <a:buChar char="⚬"/>
            </a:pPr>
            <a:r>
              <a:rPr lang="en-US" sz="286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Data quality and consistency</a:t>
            </a:r>
          </a:p>
          <a:p>
            <a:pPr algn="just" marL="1238807" indent="-412936" lvl="2">
              <a:lnSpc>
                <a:spcPts val="4016"/>
              </a:lnSpc>
              <a:buFont typeface="Arial"/>
              <a:buChar char="⚬"/>
            </a:pPr>
            <a:r>
              <a:rPr lang="en-US" sz="286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 Automated workflow execution</a:t>
            </a:r>
          </a:p>
          <a:p>
            <a:pPr algn="just" marL="1238807" indent="-412936" lvl="2">
              <a:lnSpc>
                <a:spcPts val="4016"/>
              </a:lnSpc>
              <a:buFont typeface="Arial"/>
              <a:buChar char="⚬"/>
            </a:pPr>
            <a:r>
              <a:rPr lang="en-US" sz="286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 Scalable analytics</a:t>
            </a:r>
            <a:r>
              <a:rPr lang="en-US" sz="286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</a:p>
          <a:p>
            <a:pPr algn="just" marL="1238807" indent="-412936" lvl="2">
              <a:lnSpc>
                <a:spcPts val="4016"/>
              </a:lnSpc>
              <a:buFont typeface="Arial"/>
              <a:buChar char="⚬"/>
            </a:pPr>
            <a:r>
              <a:rPr lang="en-US" sz="286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Busin</a:t>
            </a:r>
            <a:r>
              <a:rPr lang="en-US" sz="286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ess-oriented visualization</a:t>
            </a:r>
          </a:p>
          <a:p>
            <a:pPr algn="just" marL="619404" indent="-309702" lvl="1">
              <a:lnSpc>
                <a:spcPts val="4016"/>
              </a:lnSpc>
              <a:buFont typeface="Arial"/>
              <a:buChar char="•"/>
            </a:pPr>
            <a:r>
              <a:rPr lang="en-US" sz="286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The solution mirrors real-world financial analytics pipelines used in industry</a:t>
            </a:r>
          </a:p>
          <a:p>
            <a:pPr algn="just">
              <a:lnSpc>
                <a:spcPts val="401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9758" y="2239538"/>
            <a:ext cx="6933838" cy="5509250"/>
          </a:xfrm>
          <a:custGeom>
            <a:avLst/>
            <a:gdLst/>
            <a:ahLst/>
            <a:cxnLst/>
            <a:rect r="r" b="b" t="t" l="l"/>
            <a:pathLst>
              <a:path h="5509250" w="6933838">
                <a:moveTo>
                  <a:pt x="0" y="0"/>
                </a:moveTo>
                <a:lnTo>
                  <a:pt x="6933839" y="0"/>
                </a:lnTo>
                <a:lnTo>
                  <a:pt x="6933839" y="5509250"/>
                </a:lnTo>
                <a:lnTo>
                  <a:pt x="0" y="5509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64930" y="2288516"/>
            <a:ext cx="7712704" cy="509351"/>
            <a:chOff x="0" y="0"/>
            <a:chExt cx="2354839" cy="1555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54839" cy="155515"/>
            </a:xfrm>
            <a:custGeom>
              <a:avLst/>
              <a:gdLst/>
              <a:ahLst/>
              <a:cxnLst/>
              <a:rect r="r" b="b" t="t" l="l"/>
              <a:pathLst>
                <a:path h="155515" w="2354839">
                  <a:moveTo>
                    <a:pt x="0" y="0"/>
                  </a:moveTo>
                  <a:lnTo>
                    <a:pt x="2354839" y="0"/>
                  </a:lnTo>
                  <a:lnTo>
                    <a:pt x="2354839" y="155515"/>
                  </a:lnTo>
                  <a:lnTo>
                    <a:pt x="0" y="155515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354839" cy="203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969919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173489" y="830263"/>
            <a:ext cx="106918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TT Fors"/>
                <a:ea typeface="TT Fors"/>
                <a:cs typeface="TT Fors"/>
                <a:sym typeface="TT Fors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47201" y="661165"/>
            <a:ext cx="7630433" cy="213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Context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50412" y="2991490"/>
            <a:ext cx="9408888" cy="689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Stock market data is time-series based and sensitive to missing or irregular trading days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Manual analysis is not scalable and often inconsistent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Portfolio data is usually fragmented across multiple files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There is a need for:</a:t>
            </a:r>
          </a:p>
          <a:p>
            <a:pPr algn="just" marL="1295848" indent="-431949" lvl="2">
              <a:lnSpc>
                <a:spcPts val="4201"/>
              </a:lnSpc>
              <a:buFont typeface="Arial"/>
              <a:buChar char="⚬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Automated processing</a:t>
            </a:r>
          </a:p>
          <a:p>
            <a:pPr algn="just" marL="1295848" indent="-431949" lvl="2">
              <a:lnSpc>
                <a:spcPts val="4201"/>
              </a:lnSpc>
              <a:buFont typeface="Arial"/>
              <a:buChar char="⚬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Reliable return and risk calculations</a:t>
            </a:r>
          </a:p>
          <a:p>
            <a:pPr algn="just" marL="1295848" indent="-431949" lvl="2">
              <a:lnSpc>
                <a:spcPts val="4201"/>
              </a:lnSpc>
              <a:buFont typeface="Arial"/>
              <a:buChar char="⚬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 consolidated analytical view</a:t>
            </a:r>
          </a:p>
          <a:p>
            <a:pPr algn="just">
              <a:lnSpc>
                <a:spcPts val="4201"/>
              </a:lnSpc>
            </a:pPr>
          </a:p>
          <a:p>
            <a:pPr algn="just">
              <a:lnSpc>
                <a:spcPts val="4201"/>
              </a:lnSpc>
            </a:pPr>
          </a:p>
          <a:p>
            <a:pPr algn="just">
              <a:lnSpc>
                <a:spcPts val="420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16366" y="1717358"/>
            <a:ext cx="6689702" cy="5619350"/>
          </a:xfrm>
          <a:custGeom>
            <a:avLst/>
            <a:gdLst/>
            <a:ahLst/>
            <a:cxnLst/>
            <a:rect r="r" b="b" t="t" l="l"/>
            <a:pathLst>
              <a:path h="5619350" w="6689702">
                <a:moveTo>
                  <a:pt x="0" y="0"/>
                </a:moveTo>
                <a:lnTo>
                  <a:pt x="6689702" y="0"/>
                </a:lnTo>
                <a:lnTo>
                  <a:pt x="6689702" y="5619350"/>
                </a:lnTo>
                <a:lnTo>
                  <a:pt x="0" y="5619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5528" y="2452291"/>
            <a:ext cx="9458599" cy="514009"/>
            <a:chOff x="0" y="0"/>
            <a:chExt cx="2887894" cy="1569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87894" cy="156937"/>
            </a:xfrm>
            <a:custGeom>
              <a:avLst/>
              <a:gdLst/>
              <a:ahLst/>
              <a:cxnLst/>
              <a:rect r="r" b="b" t="t" l="l"/>
              <a:pathLst>
                <a:path h="156937" w="2887894">
                  <a:moveTo>
                    <a:pt x="0" y="0"/>
                  </a:moveTo>
                  <a:lnTo>
                    <a:pt x="2887894" y="0"/>
                  </a:lnTo>
                  <a:lnTo>
                    <a:pt x="2887894" y="156937"/>
                  </a:lnTo>
                  <a:lnTo>
                    <a:pt x="0" y="156937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87894" cy="204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45528" y="1869758"/>
            <a:ext cx="9247035" cy="109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Scope 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7093" y="3538797"/>
            <a:ext cx="11310302" cy="4768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Daily stock price data for:</a:t>
            </a:r>
          </a:p>
          <a:p>
            <a:pPr algn="just" marL="1295848" indent="-431949" lvl="2">
              <a:lnSpc>
                <a:spcPts val="4201"/>
              </a:lnSpc>
              <a:buFont typeface="Arial"/>
              <a:buChar char="⚬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AAPL, MSFT, GOOGL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Attributes processed:</a:t>
            </a:r>
          </a:p>
          <a:p>
            <a:pPr algn="just" marL="1295848" indent="-431949" lvl="2">
              <a:lnSpc>
                <a:spcPts val="4201"/>
              </a:lnSpc>
              <a:buFont typeface="Arial"/>
              <a:buChar char="⚬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Open, High, Low, Close, Volume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Simulated portfolio transaction data:</a:t>
            </a:r>
          </a:p>
          <a:p>
            <a:pPr algn="just" marL="1295848" indent="-431949" lvl="2">
              <a:lnSpc>
                <a:spcPts val="4201"/>
              </a:lnSpc>
              <a:buFont typeface="Arial"/>
              <a:buChar char="⚬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Buy</a:t>
            </a: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 and Sell trades</a:t>
            </a:r>
          </a:p>
          <a:p>
            <a:pPr algn="just" marL="1295848" indent="-431949" lvl="2">
              <a:lnSpc>
                <a:spcPts val="4201"/>
              </a:lnSpc>
              <a:buFont typeface="Arial"/>
              <a:buChar char="⚬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Quantity and trade price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</a:t>
            </a: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ata handled entirely using structured CSV-based workflows</a:t>
            </a:r>
          </a:p>
          <a:p>
            <a:pPr algn="just">
              <a:lnSpc>
                <a:spcPts val="420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80133" y="2853057"/>
            <a:ext cx="7483967" cy="310547"/>
            <a:chOff x="0" y="0"/>
            <a:chExt cx="2285001" cy="948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5001" cy="94816"/>
            </a:xfrm>
            <a:custGeom>
              <a:avLst/>
              <a:gdLst/>
              <a:ahLst/>
              <a:cxnLst/>
              <a:rect r="r" b="b" t="t" l="l"/>
              <a:pathLst>
                <a:path h="94816" w="2285001">
                  <a:moveTo>
                    <a:pt x="0" y="0"/>
                  </a:moveTo>
                  <a:lnTo>
                    <a:pt x="2285001" y="0"/>
                  </a:lnTo>
                  <a:lnTo>
                    <a:pt x="2285001" y="94816"/>
                  </a:lnTo>
                  <a:lnTo>
                    <a:pt x="0" y="94816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85001" cy="142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969919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311219"/>
            <a:ext cx="3729869" cy="7316656"/>
          </a:xfrm>
          <a:custGeom>
            <a:avLst/>
            <a:gdLst/>
            <a:ahLst/>
            <a:cxnLst/>
            <a:rect r="r" b="b" t="t" l="l"/>
            <a:pathLst>
              <a:path h="7316656" w="3729869">
                <a:moveTo>
                  <a:pt x="0" y="0"/>
                </a:moveTo>
                <a:lnTo>
                  <a:pt x="3729869" y="0"/>
                </a:lnTo>
                <a:lnTo>
                  <a:pt x="3729869" y="7316657"/>
                </a:lnTo>
                <a:lnTo>
                  <a:pt x="0" y="7316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786" r="-11732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80133" y="1181100"/>
            <a:ext cx="7256101" cy="213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Pipeline Architectcure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40547" y="4163957"/>
            <a:ext cx="11347453" cy="425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0052" indent="-325026" lvl="1">
              <a:lnSpc>
                <a:spcPts val="4215"/>
              </a:lnSpc>
              <a:buFont typeface="Arial"/>
              <a:buChar char="•"/>
            </a:pP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The solution follows the Medallion Architecture:</a:t>
            </a:r>
          </a:p>
          <a:p>
            <a:pPr algn="just" marL="1300105" indent="-433368" lvl="2">
              <a:lnSpc>
                <a:spcPts val="4215"/>
              </a:lnSpc>
              <a:buFont typeface="Arial"/>
              <a:buChar char="⚬"/>
            </a:pP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Bronze: Raw data ingestion</a:t>
            </a:r>
          </a:p>
          <a:p>
            <a:pPr algn="just" marL="1300105" indent="-433368" lvl="2">
              <a:lnSpc>
                <a:spcPts val="4215"/>
              </a:lnSpc>
              <a:buFont typeface="Arial"/>
              <a:buChar char="⚬"/>
            </a:pP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Silver: Cleaning and standardization</a:t>
            </a:r>
          </a:p>
          <a:p>
            <a:pPr algn="just" marL="1300105" indent="-433368" lvl="2">
              <a:lnSpc>
                <a:spcPts val="4215"/>
              </a:lnSpc>
              <a:buFont typeface="Arial"/>
              <a:buChar char="⚬"/>
            </a:pP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Gold: Aggregated analytics</a:t>
            </a:r>
          </a:p>
          <a:p>
            <a:pPr algn="just" marL="650052" indent="-325026" lvl="1">
              <a:lnSpc>
                <a:spcPts val="4215"/>
              </a:lnSpc>
              <a:buFont typeface="Arial"/>
              <a:buChar char="•"/>
            </a:pP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Apache Airflow orchestrates the execution of all layers</a:t>
            </a:r>
          </a:p>
          <a:p>
            <a:pPr algn="just" marL="650052" indent="-325026" lvl="1">
              <a:lnSpc>
                <a:spcPts val="4215"/>
              </a:lnSpc>
              <a:buFont typeface="Arial"/>
              <a:buChar char="•"/>
            </a:pP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Az</a:t>
            </a: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ure Databricks is used for scalable analytics processing</a:t>
            </a:r>
          </a:p>
          <a:p>
            <a:pPr algn="just" marL="650052" indent="-325026" lvl="1">
              <a:lnSpc>
                <a:spcPts val="4215"/>
              </a:lnSpc>
              <a:buFont typeface="Arial"/>
              <a:buChar char="•"/>
            </a:pP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Power BI consumes gold-layer outputs for visualization</a:t>
            </a:r>
          </a:p>
          <a:p>
            <a:pPr algn="just">
              <a:lnSpc>
                <a:spcPts val="4215"/>
              </a:lnSpc>
            </a:pPr>
          </a:p>
        </p:txBody>
      </p:sp>
      <p:sp>
        <p:nvSpPr>
          <p:cNvPr name="AutoShape 12" id="12"/>
          <p:cNvSpPr/>
          <p:nvPr/>
        </p:nvSpPr>
        <p:spPr>
          <a:xfrm>
            <a:off x="4827500" y="1836102"/>
            <a:ext cx="0" cy="454028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3" id="13"/>
          <p:cNvSpPr txBox="true"/>
          <p:nvPr/>
        </p:nvSpPr>
        <p:spPr>
          <a:xfrm rot="-5400000">
            <a:off x="3855425" y="3983560"/>
            <a:ext cx="234553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Data quality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83504"/>
            <a:ext cx="8469219" cy="420173"/>
            <a:chOff x="0" y="0"/>
            <a:chExt cx="2585817" cy="1282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5817" cy="128287"/>
            </a:xfrm>
            <a:custGeom>
              <a:avLst/>
              <a:gdLst/>
              <a:ahLst/>
              <a:cxnLst/>
              <a:rect r="r" b="b" t="t" l="l"/>
              <a:pathLst>
                <a:path h="128287" w="2585817">
                  <a:moveTo>
                    <a:pt x="0" y="0"/>
                  </a:moveTo>
                  <a:lnTo>
                    <a:pt x="2585817" y="0"/>
                  </a:lnTo>
                  <a:lnTo>
                    <a:pt x="2585817" y="128287"/>
                  </a:lnTo>
                  <a:lnTo>
                    <a:pt x="0" y="128287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85817" cy="175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392757"/>
            <a:ext cx="8684192" cy="213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Bronze Layer: Data Ingestion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4567" y="4001961"/>
            <a:ext cx="11310302" cy="3175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Raw stock CSV files are loaded using Python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Individual stock datasets are tagged with identifiers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Multiple stock files are combined into a unified dataset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Ingested data is written to processed storage as CSV outputs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No analytical transformations are applied at this stage</a:t>
            </a:r>
          </a:p>
          <a:p>
            <a:pPr algn="just">
              <a:lnSpc>
                <a:spcPts val="4201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1684869" y="1240357"/>
            <a:ext cx="5652412" cy="7348918"/>
            <a:chOff x="0" y="0"/>
            <a:chExt cx="1200275" cy="1560523"/>
          </a:xfrm>
        </p:grpSpPr>
        <p:sp>
          <p:nvSpPr>
            <p:cNvPr name="Freeform 12" id="12"/>
            <p:cNvSpPr/>
            <p:nvPr/>
          </p:nvSpPr>
          <p:spPr>
            <a:xfrm flipH="false" flipV="false" rot="-24000">
              <a:off x="-5051" y="-3790"/>
              <a:ext cx="1210377" cy="1568102"/>
            </a:xfrm>
            <a:custGeom>
              <a:avLst/>
              <a:gdLst/>
              <a:ahLst/>
              <a:cxnLst/>
              <a:rect r="r" b="b" t="t" l="l"/>
              <a:pathLst>
                <a:path h="1568102" w="1210377">
                  <a:moveTo>
                    <a:pt x="65298" y="2"/>
                  </a:moveTo>
                  <a:lnTo>
                    <a:pt x="1155973" y="7616"/>
                  </a:lnTo>
                  <a:cubicBezTo>
                    <a:pt x="1186230" y="7827"/>
                    <a:pt x="1210587" y="32527"/>
                    <a:pt x="1210376" y="62784"/>
                  </a:cubicBezTo>
                  <a:lnTo>
                    <a:pt x="1200246" y="1513698"/>
                  </a:lnTo>
                  <a:cubicBezTo>
                    <a:pt x="1200145" y="1528228"/>
                    <a:pt x="1194275" y="1542123"/>
                    <a:pt x="1183929" y="1552325"/>
                  </a:cubicBezTo>
                  <a:cubicBezTo>
                    <a:pt x="1173583" y="1562528"/>
                    <a:pt x="1159608" y="1568203"/>
                    <a:pt x="1145078" y="1568101"/>
                  </a:cubicBezTo>
                  <a:lnTo>
                    <a:pt x="54404" y="1560487"/>
                  </a:lnTo>
                  <a:cubicBezTo>
                    <a:pt x="24147" y="1560275"/>
                    <a:pt x="-210" y="1535576"/>
                    <a:pt x="1" y="1505319"/>
                  </a:cubicBezTo>
                  <a:lnTo>
                    <a:pt x="10130" y="54405"/>
                  </a:lnTo>
                  <a:cubicBezTo>
                    <a:pt x="10342" y="24148"/>
                    <a:pt x="35041" y="-209"/>
                    <a:pt x="65298" y="2"/>
                  </a:cubicBezTo>
                  <a:close/>
                </a:path>
              </a:pathLst>
            </a:custGeom>
            <a:blipFill>
              <a:blip r:embed="rId4"/>
              <a:stretch>
                <a:fillRect l="-3775" t="-2380" r="-1901" b="-4246"/>
              </a:stretch>
            </a:blipFill>
            <a:ln w="19050" cap="rnd">
              <a:solidFill>
                <a:srgbClr val="432766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59275" y="3038736"/>
            <a:ext cx="7857402" cy="525136"/>
            <a:chOff x="0" y="0"/>
            <a:chExt cx="2399018" cy="1603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99018" cy="160334"/>
            </a:xfrm>
            <a:custGeom>
              <a:avLst/>
              <a:gdLst/>
              <a:ahLst/>
              <a:cxnLst/>
              <a:rect r="r" b="b" t="t" l="l"/>
              <a:pathLst>
                <a:path h="160334" w="2399018">
                  <a:moveTo>
                    <a:pt x="0" y="0"/>
                  </a:moveTo>
                  <a:lnTo>
                    <a:pt x="2399018" y="0"/>
                  </a:lnTo>
                  <a:lnTo>
                    <a:pt x="2399018" y="160334"/>
                  </a:lnTo>
                  <a:lnTo>
                    <a:pt x="0" y="160334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399018" cy="207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969919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3044" y="609427"/>
            <a:ext cx="6791842" cy="8492811"/>
          </a:xfrm>
          <a:custGeom>
            <a:avLst/>
            <a:gdLst/>
            <a:ahLst/>
            <a:cxnLst/>
            <a:rect r="r" b="b" t="t" l="l"/>
            <a:pathLst>
              <a:path h="8492811" w="6791842">
                <a:moveTo>
                  <a:pt x="0" y="0"/>
                </a:moveTo>
                <a:lnTo>
                  <a:pt x="6791842" y="0"/>
                </a:lnTo>
                <a:lnTo>
                  <a:pt x="6791842" y="8492811"/>
                </a:lnTo>
                <a:lnTo>
                  <a:pt x="0" y="8492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40" r="-2271" b="-2061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77634" y="830263"/>
            <a:ext cx="148166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TT Fors"/>
                <a:ea typeface="TT Fors"/>
                <a:cs typeface="TT Fors"/>
                <a:sym typeface="TT Fors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44806" y="601633"/>
            <a:ext cx="9114494" cy="296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9"/>
              </a:lnSpc>
            </a:pPr>
            <a:r>
              <a:rPr lang="en-US" sz="7689" spc="-230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Silver Layer: Data Cleaning &amp; Preparation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72717" y="3845165"/>
            <a:ext cx="10415283" cy="438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6652" indent="-298326" lvl="1">
              <a:lnSpc>
                <a:spcPts val="3868"/>
              </a:lnSpc>
              <a:buFont typeface="Arial"/>
              <a:buChar char="•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Missing values in price and volume columns are handled</a:t>
            </a:r>
          </a:p>
          <a:p>
            <a:pPr algn="just" marL="596652" indent="-298326" lvl="1">
              <a:lnSpc>
                <a:spcPts val="3868"/>
              </a:lnSpc>
              <a:buFont typeface="Arial"/>
              <a:buChar char="•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Data is sorted by stock and trading date</a:t>
            </a:r>
          </a:p>
          <a:p>
            <a:pPr algn="just" marL="596652" indent="-298326" lvl="1">
              <a:lnSpc>
                <a:spcPts val="3868"/>
              </a:lnSpc>
              <a:buFont typeface="Arial"/>
              <a:buChar char="•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</a:t>
            </a: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ime-series continuity is maintained</a:t>
            </a:r>
          </a:p>
          <a:p>
            <a:pPr algn="just" marL="596652" indent="-298326" lvl="1">
              <a:lnSpc>
                <a:spcPts val="3868"/>
              </a:lnSpc>
              <a:buFont typeface="Arial"/>
              <a:buChar char="•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Derived metrics are computed:</a:t>
            </a:r>
          </a:p>
          <a:p>
            <a:pPr algn="just" marL="1193304" indent="-397768" lvl="2">
              <a:lnSpc>
                <a:spcPts val="3868"/>
              </a:lnSpc>
              <a:buFont typeface="Arial"/>
              <a:buChar char="⚬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Daily return</a:t>
            </a:r>
          </a:p>
          <a:p>
            <a:pPr algn="just" marL="1193304" indent="-397768" lvl="2">
              <a:lnSpc>
                <a:spcPts val="3868"/>
              </a:lnSpc>
              <a:buFont typeface="Arial"/>
              <a:buChar char="⚬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Cumulative return</a:t>
            </a:r>
          </a:p>
          <a:p>
            <a:pPr algn="just" marL="1193304" indent="-397768" lvl="2">
              <a:lnSpc>
                <a:spcPts val="3868"/>
              </a:lnSpc>
              <a:buFont typeface="Arial"/>
              <a:buChar char="⚬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M</a:t>
            </a: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oving averages</a:t>
            </a:r>
          </a:p>
          <a:p>
            <a:pPr algn="just" marL="596652" indent="-298326" lvl="1">
              <a:lnSpc>
                <a:spcPts val="3868"/>
              </a:lnSpc>
              <a:buFont typeface="Arial"/>
              <a:buChar char="•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Price normalization is applied for cross-stock comparison</a:t>
            </a:r>
          </a:p>
          <a:p>
            <a:pPr algn="just">
              <a:lnSpc>
                <a:spcPts val="386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9218" y="2679056"/>
            <a:ext cx="10851338" cy="468927"/>
            <a:chOff x="0" y="0"/>
            <a:chExt cx="3313125" cy="1431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13125" cy="143173"/>
            </a:xfrm>
            <a:custGeom>
              <a:avLst/>
              <a:gdLst/>
              <a:ahLst/>
              <a:cxnLst/>
              <a:rect r="r" b="b" t="t" l="l"/>
              <a:pathLst>
                <a:path h="143173" w="3313125">
                  <a:moveTo>
                    <a:pt x="0" y="0"/>
                  </a:moveTo>
                  <a:lnTo>
                    <a:pt x="3313125" y="0"/>
                  </a:lnTo>
                  <a:lnTo>
                    <a:pt x="3313125" y="143173"/>
                  </a:lnTo>
                  <a:lnTo>
                    <a:pt x="0" y="143173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313125" cy="190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852987" y="3434788"/>
            <a:ext cx="6778346" cy="4929706"/>
          </a:xfrm>
          <a:custGeom>
            <a:avLst/>
            <a:gdLst/>
            <a:ahLst/>
            <a:cxnLst/>
            <a:rect r="r" b="b" t="t" l="l"/>
            <a:pathLst>
              <a:path h="4929706" w="6778346">
                <a:moveTo>
                  <a:pt x="0" y="0"/>
                </a:moveTo>
                <a:lnTo>
                  <a:pt x="6778346" y="0"/>
                </a:lnTo>
                <a:lnTo>
                  <a:pt x="6778346" y="4929706"/>
                </a:lnTo>
                <a:lnTo>
                  <a:pt x="0" y="4929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9218" y="1272083"/>
            <a:ext cx="10258674" cy="187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9"/>
              </a:lnSpc>
            </a:pPr>
            <a:r>
              <a:rPr lang="en-US" sz="7249" spc="-217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Portfolio Transaction 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7704" y="3368113"/>
            <a:ext cx="10720187" cy="4019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4119" indent="-307059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Raw transaction data is ingested using Python</a:t>
            </a:r>
          </a:p>
          <a:p>
            <a:pPr algn="just" marL="614119" indent="-307059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Invalid records are removed based on: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Missing trade dates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Inval</a:t>
            </a: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id quantities o</a:t>
            </a: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 prices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Incorrect trade types</a:t>
            </a:r>
          </a:p>
          <a:p>
            <a:pPr algn="just" marL="614119" indent="-307059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Cleaned tr</a:t>
            </a: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ansaction data is prepared for portfolio analytics</a:t>
            </a:r>
          </a:p>
          <a:p>
            <a:pPr algn="just" marL="614119" indent="-307059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Ensures accurate downstream investment analysis</a:t>
            </a:r>
          </a:p>
          <a:p>
            <a:pPr algn="just">
              <a:lnSpc>
                <a:spcPts val="3982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4289" y="2273472"/>
            <a:ext cx="10213978" cy="360638"/>
            <a:chOff x="0" y="0"/>
            <a:chExt cx="3118526" cy="110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8526" cy="110110"/>
            </a:xfrm>
            <a:custGeom>
              <a:avLst/>
              <a:gdLst/>
              <a:ahLst/>
              <a:cxnLst/>
              <a:rect r="r" b="b" t="t" l="l"/>
              <a:pathLst>
                <a:path h="110110" w="3118526">
                  <a:moveTo>
                    <a:pt x="0" y="0"/>
                  </a:moveTo>
                  <a:lnTo>
                    <a:pt x="3118526" y="0"/>
                  </a:lnTo>
                  <a:lnTo>
                    <a:pt x="3118526" y="110110"/>
                  </a:lnTo>
                  <a:lnTo>
                    <a:pt x="0" y="110110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118526" cy="157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98790" y="780067"/>
            <a:ext cx="4206743" cy="9194739"/>
          </a:xfrm>
          <a:custGeom>
            <a:avLst/>
            <a:gdLst/>
            <a:ahLst/>
            <a:cxnLst/>
            <a:rect r="r" b="b" t="t" l="l"/>
            <a:pathLst>
              <a:path h="9194739" w="4206743">
                <a:moveTo>
                  <a:pt x="0" y="0"/>
                </a:moveTo>
                <a:lnTo>
                  <a:pt x="4206743" y="0"/>
                </a:lnTo>
                <a:lnTo>
                  <a:pt x="4206743" y="9194739"/>
                </a:lnTo>
                <a:lnTo>
                  <a:pt x="0" y="9194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845" t="-9146" r="-39684" b="-1560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4289" y="661540"/>
            <a:ext cx="12063074" cy="213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Workflow Automation &amp; Monitoring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1185" y="3591566"/>
            <a:ext cx="10467083" cy="5529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4119" indent="-307059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Apache Airflow DAG orchestrates the entire pipeline</a:t>
            </a:r>
          </a:p>
          <a:p>
            <a:pPr algn="just" marL="614119" indent="-307059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Tasks include: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Bronze ingestion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Silver transformation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G</a:t>
            </a: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old analytics execution</a:t>
            </a:r>
          </a:p>
          <a:p>
            <a:pPr algn="just" marL="614119" indent="-307059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Airfl</a:t>
            </a: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ow provides: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Sch</a:t>
            </a: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eduling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Depe</a:t>
            </a: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ndency management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Retries and failure handling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Execution logs for monitoring</a:t>
            </a:r>
          </a:p>
          <a:p>
            <a:pPr algn="just">
              <a:lnSpc>
                <a:spcPts val="398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DAG9cXQ4xwk</dc:identifier>
  <dcterms:modified xsi:type="dcterms:W3CDTF">2011-08-01T06:04:30Z</dcterms:modified>
  <cp:revision>1</cp:revision>
  <dc:title>Stock Trading &amp; Investment Performance Analytics System</dc:title>
</cp:coreProperties>
</file>